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4" r:id="rId4"/>
    <p:sldId id="257" r:id="rId5"/>
    <p:sldId id="258" r:id="rId6"/>
    <p:sldId id="259" r:id="rId7"/>
    <p:sldId id="275" r:id="rId8"/>
    <p:sldId id="276" r:id="rId9"/>
    <p:sldId id="277" r:id="rId10"/>
    <p:sldId id="278" r:id="rId11"/>
    <p:sldId id="279" r:id="rId12"/>
    <p:sldId id="280" r:id="rId13"/>
    <p:sldId id="281" r:id="rId14"/>
    <p:sldId id="282" r:id="rId15"/>
    <p:sldId id="283" r:id="rId16"/>
    <p:sldId id="284" r:id="rId17"/>
    <p:sldId id="272"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a:t>
            </a:r>
            <a:r>
              <a:rPr lang="es-MX" sz="2800" b="1" dirty="0" smtClean="0">
                <a:solidFill>
                  <a:prstClr val="black"/>
                </a:solidFill>
                <a:latin typeface="Arial" pitchFamily="34" charset="0"/>
                <a:cs typeface="Arial" pitchFamily="34" charset="0"/>
              </a:rPr>
              <a:t>en Derecho</a:t>
            </a:r>
            <a:endParaRPr lang="es-MX" sz="2800" b="1" dirty="0" smtClean="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ES" sz="2800" b="1" dirty="0" smtClean="0">
                <a:solidFill>
                  <a:prstClr val="black"/>
                </a:solidFill>
                <a:latin typeface="Arial" pitchFamily="34" charset="0"/>
                <a:cs typeface="Arial" pitchFamily="34" charset="0"/>
              </a:rPr>
              <a:t>Instituciones de Derecho Colectivo</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 </a:t>
            </a:r>
            <a:r>
              <a:rPr lang="es-MX" sz="2300" b="1" dirty="0" smtClean="0">
                <a:solidFill>
                  <a:prstClr val="black"/>
                </a:solidFill>
                <a:latin typeface="Arial" pitchFamily="34" charset="0"/>
                <a:cs typeface="Arial" pitchFamily="34" charset="0"/>
              </a:rPr>
              <a:t>D. Anel Victoria Trejo</a:t>
            </a:r>
            <a:endParaRPr lang="es-MX" sz="2300" b="1" dirty="0" smtClean="0">
              <a:solidFill>
                <a:prstClr val="black"/>
              </a:solidFill>
              <a:latin typeface="Arial" pitchFamily="34" charset="0"/>
              <a:cs typeface="Arial" pitchFamily="34" charset="0"/>
            </a:endParaRP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332656"/>
            <a:ext cx="8534400" cy="792088"/>
          </a:xfrm>
        </p:spPr>
        <p:txBody>
          <a:bodyPr>
            <a:normAutofit fontScale="90000"/>
          </a:bodyPr>
          <a:lstStyle/>
          <a:p>
            <a:r>
              <a:rPr lang="es-MX" dirty="0" smtClean="0"/>
              <a:t> </a:t>
            </a:r>
            <a:br>
              <a:rPr lang="es-MX" dirty="0" smtClean="0"/>
            </a:br>
            <a:r>
              <a:rPr lang="es-MX" dirty="0" smtClean="0"/>
              <a:t/>
            </a:r>
            <a:br>
              <a:rPr lang="es-MX" dirty="0" smtClean="0"/>
            </a:br>
            <a:r>
              <a:rPr lang="es-MX" dirty="0"/>
              <a:t/>
            </a:r>
            <a:br>
              <a:rPr lang="es-MX" dirty="0"/>
            </a:br>
            <a:r>
              <a:rPr lang="es-MX" sz="3600" b="1" dirty="0" smtClean="0"/>
              <a:t>Instituciones</a:t>
            </a:r>
            <a:r>
              <a:rPr lang="es-MX" sz="3600" b="1" dirty="0"/>
              <a:t>:</a:t>
            </a:r>
            <a:r>
              <a:rPr lang="es-MX" dirty="0"/>
              <a:t> </a:t>
            </a:r>
          </a:p>
        </p:txBody>
      </p:sp>
      <p:sp>
        <p:nvSpPr>
          <p:cNvPr id="3" name="2 Marcador de contenido"/>
          <p:cNvSpPr>
            <a:spLocks noGrp="1"/>
          </p:cNvSpPr>
          <p:nvPr>
            <p:ph sz="quarter" idx="1"/>
          </p:nvPr>
        </p:nvSpPr>
        <p:spPr>
          <a:xfrm>
            <a:off x="251520" y="548680"/>
            <a:ext cx="8136904" cy="5832648"/>
          </a:xfrm>
        </p:spPr>
        <p:txBody>
          <a:bodyPr>
            <a:normAutofit lnSpcReduction="10000"/>
          </a:bodyPr>
          <a:lstStyle/>
          <a:p>
            <a:pPr marL="0" indent="0">
              <a:buNone/>
            </a:pPr>
            <a:endParaRPr lang="es-MX" dirty="0"/>
          </a:p>
          <a:p>
            <a:pPr marL="0" indent="0">
              <a:buNone/>
            </a:pPr>
            <a:endParaRPr lang="es-MX" sz="3200" dirty="0" smtClean="0"/>
          </a:p>
          <a:p>
            <a:pPr marL="0" indent="0">
              <a:buNone/>
            </a:pPr>
            <a:endParaRPr lang="es-MX" sz="3200" dirty="0" smtClean="0"/>
          </a:p>
          <a:p>
            <a:r>
              <a:rPr lang="es-MX" sz="3200" dirty="0" smtClean="0"/>
              <a:t>a</a:t>
            </a:r>
            <a:r>
              <a:rPr lang="es-MX" sz="3200" dirty="0"/>
              <a:t>) El sindicato. </a:t>
            </a:r>
          </a:p>
          <a:p>
            <a:r>
              <a:rPr lang="es-MX" sz="3200" dirty="0" smtClean="0"/>
              <a:t>b</a:t>
            </a:r>
            <a:r>
              <a:rPr lang="es-MX" sz="3200" dirty="0"/>
              <a:t>) La negociación </a:t>
            </a:r>
            <a:r>
              <a:rPr lang="es-MX" sz="3200" dirty="0" smtClean="0"/>
              <a:t>colectiva </a:t>
            </a:r>
          </a:p>
          <a:p>
            <a:r>
              <a:rPr lang="es-MX" sz="3200" dirty="0" smtClean="0"/>
              <a:t>c) La huelga. </a:t>
            </a:r>
          </a:p>
          <a:p>
            <a:pPr marL="0" indent="0">
              <a:buNone/>
            </a:pPr>
            <a:endParaRPr lang="es-MX" sz="3200" dirty="0" smtClean="0"/>
          </a:p>
          <a:p>
            <a:pPr marL="0" indent="0" algn="just">
              <a:buNone/>
            </a:pPr>
            <a:r>
              <a:rPr lang="es-MX" sz="2800" dirty="0" smtClean="0"/>
              <a:t>La </a:t>
            </a:r>
            <a:r>
              <a:rPr lang="es-MX" sz="2800" dirty="0"/>
              <a:t>inexistencia de cualquiera de estas instituciones traería como resultado que el </a:t>
            </a:r>
            <a:r>
              <a:rPr lang="es-MX" sz="2800" dirty="0" smtClean="0"/>
              <a:t>derecho </a:t>
            </a:r>
            <a:r>
              <a:rPr lang="es-MX" sz="2800" dirty="0"/>
              <a:t>colectivo del trabajo dejara de existir, puesto que son las tres directrices </a:t>
            </a:r>
            <a:r>
              <a:rPr lang="es-MX" sz="2800" dirty="0" smtClean="0"/>
              <a:t>de </a:t>
            </a:r>
            <a:r>
              <a:rPr lang="es-MX" sz="2800" dirty="0"/>
              <a:t>imputación normativa. </a:t>
            </a:r>
          </a:p>
          <a:p>
            <a:endParaRPr lang="es-MX" sz="3200" dirty="0" smtClean="0"/>
          </a:p>
          <a:p>
            <a:endParaRPr lang="es-MX" sz="3200" dirty="0"/>
          </a:p>
          <a:p>
            <a:endParaRPr lang="es-MX" sz="3200" dirty="0"/>
          </a:p>
        </p:txBody>
      </p:sp>
    </p:spTree>
    <p:extLst>
      <p:ext uri="{BB962C8B-B14F-4D97-AF65-F5344CB8AC3E}">
        <p14:creationId xmlns:p14="http://schemas.microsoft.com/office/powerpoint/2010/main" val="367075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200" b="1" dirty="0"/>
              <a:t>Instituciones:</a:t>
            </a:r>
            <a:endParaRPr lang="es-MX" dirty="0"/>
          </a:p>
        </p:txBody>
      </p:sp>
      <p:sp>
        <p:nvSpPr>
          <p:cNvPr id="3" name="2 Marcador de contenido"/>
          <p:cNvSpPr>
            <a:spLocks noGrp="1"/>
          </p:cNvSpPr>
          <p:nvPr>
            <p:ph sz="quarter" idx="1"/>
          </p:nvPr>
        </p:nvSpPr>
        <p:spPr/>
        <p:txBody>
          <a:bodyPr>
            <a:normAutofit fontScale="92500" lnSpcReduction="20000"/>
          </a:bodyPr>
          <a:lstStyle/>
          <a:p>
            <a:pPr marL="0" indent="0">
              <a:buNone/>
            </a:pPr>
            <a:r>
              <a:rPr lang="es-MX" dirty="0" smtClean="0"/>
              <a:t>La </a:t>
            </a:r>
            <a:r>
              <a:rPr lang="es-MX" dirty="0"/>
              <a:t>relación entre trabajadores y patrones se regula por la </a:t>
            </a:r>
            <a:r>
              <a:rPr lang="es-MX" dirty="0" smtClean="0"/>
              <a:t>voluntad </a:t>
            </a:r>
            <a:r>
              <a:rPr lang="es-MX" dirty="0"/>
              <a:t>de los mismos, plasmada en un contrato o por el acuerdo verbal. </a:t>
            </a:r>
            <a:endParaRPr lang="es-MX" dirty="0" smtClean="0"/>
          </a:p>
          <a:p>
            <a:pPr marL="0" indent="0">
              <a:buNone/>
            </a:pPr>
            <a:r>
              <a:rPr lang="es-MX" dirty="0" smtClean="0"/>
              <a:t>Así</a:t>
            </a:r>
            <a:r>
              <a:rPr lang="es-MX" dirty="0"/>
              <a:t>, hay </a:t>
            </a:r>
            <a:r>
              <a:rPr lang="es-MX" dirty="0" smtClean="0"/>
              <a:t>contratos </a:t>
            </a:r>
            <a:r>
              <a:rPr lang="es-MX" dirty="0"/>
              <a:t>individuales de trabajo en los que participan los sujetos del </a:t>
            </a:r>
            <a:r>
              <a:rPr lang="es-MX" dirty="0" smtClean="0"/>
              <a:t>derecho laboral </a:t>
            </a:r>
            <a:r>
              <a:rPr lang="es-MX" dirty="0"/>
              <a:t>–patrón y trabajador-, como entidades individuales, y además, contratos </a:t>
            </a:r>
            <a:r>
              <a:rPr lang="es-MX" dirty="0" smtClean="0"/>
              <a:t>colectivos </a:t>
            </a:r>
            <a:r>
              <a:rPr lang="es-MX" dirty="0"/>
              <a:t>de trabajo, en los que patrones y trabajadores fijan las reglas </a:t>
            </a:r>
            <a:r>
              <a:rPr lang="es-MX" dirty="0" smtClean="0"/>
              <a:t>que normarán </a:t>
            </a:r>
            <a:r>
              <a:rPr lang="es-MX" dirty="0"/>
              <a:t>sus relaciones laborales, con la variante que en estos contratos </a:t>
            </a:r>
            <a:r>
              <a:rPr lang="es-MX" dirty="0" smtClean="0"/>
              <a:t>participan </a:t>
            </a:r>
            <a:r>
              <a:rPr lang="es-MX" dirty="0"/>
              <a:t>uno o varios patrones y uno o varios sindicatos de trabajadores.</a:t>
            </a:r>
          </a:p>
        </p:txBody>
      </p:sp>
    </p:spTree>
    <p:extLst>
      <p:ext uri="{BB962C8B-B14F-4D97-AF65-F5344CB8AC3E}">
        <p14:creationId xmlns:p14="http://schemas.microsoft.com/office/powerpoint/2010/main" val="2864037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200" b="1" dirty="0"/>
              <a:t>Instituciones:</a:t>
            </a:r>
            <a:endParaRPr lang="es-MX" dirty="0"/>
          </a:p>
        </p:txBody>
      </p:sp>
      <p:sp>
        <p:nvSpPr>
          <p:cNvPr id="3" name="2 Marcador de contenido"/>
          <p:cNvSpPr>
            <a:spLocks noGrp="1"/>
          </p:cNvSpPr>
          <p:nvPr>
            <p:ph sz="quarter" idx="1"/>
          </p:nvPr>
        </p:nvSpPr>
        <p:spPr>
          <a:xfrm>
            <a:off x="301752" y="1527048"/>
            <a:ext cx="8503920" cy="4854280"/>
          </a:xfrm>
        </p:spPr>
        <p:txBody>
          <a:bodyPr>
            <a:normAutofit fontScale="85000" lnSpcReduction="10000"/>
          </a:bodyPr>
          <a:lstStyle/>
          <a:p>
            <a:r>
              <a:rPr lang="es-MX" dirty="0"/>
              <a:t>I. Contrato Colectivo. </a:t>
            </a:r>
          </a:p>
          <a:p>
            <a:pPr marL="0" indent="0">
              <a:buNone/>
            </a:pPr>
            <a:r>
              <a:rPr lang="es-MX" dirty="0" smtClean="0"/>
              <a:t>  </a:t>
            </a:r>
            <a:endParaRPr lang="es-MX" dirty="0"/>
          </a:p>
          <a:p>
            <a:pPr marL="0" indent="0">
              <a:buNone/>
            </a:pPr>
            <a:r>
              <a:rPr lang="es-MX" dirty="0"/>
              <a:t>D</a:t>
            </a:r>
            <a:r>
              <a:rPr lang="es-MX" dirty="0" smtClean="0"/>
              <a:t>ocumento </a:t>
            </a:r>
            <a:r>
              <a:rPr lang="es-MX" dirty="0"/>
              <a:t>en el que trabajadores y patrones determinan de manera </a:t>
            </a:r>
            <a:r>
              <a:rPr lang="es-MX" dirty="0" smtClean="0"/>
              <a:t>libre </a:t>
            </a:r>
            <a:r>
              <a:rPr lang="es-MX" dirty="0"/>
              <a:t>las condiciones de trabajo que van a estar vigentes durante un determinado </a:t>
            </a:r>
            <a:r>
              <a:rPr lang="es-MX" dirty="0" smtClean="0"/>
              <a:t>tiempo</a:t>
            </a:r>
            <a:r>
              <a:rPr lang="es-MX" dirty="0"/>
              <a:t>, tomando como base los mínimos que establece la Ley Federal del </a:t>
            </a:r>
            <a:r>
              <a:rPr lang="es-MX" dirty="0" smtClean="0"/>
              <a:t>Trabajo</a:t>
            </a:r>
            <a:r>
              <a:rPr lang="es-MX" dirty="0"/>
              <a:t>. </a:t>
            </a:r>
            <a:endParaRPr lang="es-MX" dirty="0" smtClean="0"/>
          </a:p>
          <a:p>
            <a:pPr marL="0" indent="0">
              <a:buNone/>
            </a:pPr>
            <a:r>
              <a:rPr lang="es-MX" dirty="0" smtClean="0"/>
              <a:t>A </a:t>
            </a:r>
            <a:r>
              <a:rPr lang="es-MX" dirty="0"/>
              <a:t>través del contrato colectivo es posible lograr materializar la justicia </a:t>
            </a:r>
            <a:r>
              <a:rPr lang="es-MX" dirty="0" smtClean="0"/>
              <a:t>social</a:t>
            </a:r>
            <a:r>
              <a:rPr lang="es-MX" dirty="0"/>
              <a:t>. El contrato colectivo puede nacer por la vía ordinaria, o por el camino de la </a:t>
            </a:r>
            <a:r>
              <a:rPr lang="es-MX" dirty="0" smtClean="0"/>
              <a:t> </a:t>
            </a:r>
            <a:r>
              <a:rPr lang="es-MX" dirty="0"/>
              <a:t>huelga, siempre y cuando de que el sindicato tenga o no mayoría de </a:t>
            </a:r>
            <a:r>
              <a:rPr lang="es-MX" dirty="0" smtClean="0"/>
              <a:t>los trabajadores </a:t>
            </a:r>
            <a:r>
              <a:rPr lang="es-MX" dirty="0"/>
              <a:t>de la empresa.</a:t>
            </a:r>
          </a:p>
        </p:txBody>
      </p:sp>
    </p:spTree>
    <p:extLst>
      <p:ext uri="{BB962C8B-B14F-4D97-AF65-F5344CB8AC3E}">
        <p14:creationId xmlns:p14="http://schemas.microsoft.com/office/powerpoint/2010/main" val="73603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Naturaleza </a:t>
            </a:r>
            <a:r>
              <a:rPr lang="es-MX" dirty="0" smtClean="0"/>
              <a:t>jurídica del CCT</a:t>
            </a:r>
            <a:endParaRPr lang="es-MX" dirty="0"/>
          </a:p>
        </p:txBody>
      </p:sp>
      <p:sp>
        <p:nvSpPr>
          <p:cNvPr id="3" name="2 Marcador de contenido"/>
          <p:cNvSpPr>
            <a:spLocks noGrp="1"/>
          </p:cNvSpPr>
          <p:nvPr>
            <p:ph sz="quarter" idx="1"/>
          </p:nvPr>
        </p:nvSpPr>
        <p:spPr>
          <a:xfrm>
            <a:off x="395536" y="1844824"/>
            <a:ext cx="8359904" cy="3774160"/>
          </a:xfrm>
        </p:spPr>
        <p:txBody>
          <a:bodyPr>
            <a:normAutofit/>
          </a:bodyPr>
          <a:lstStyle/>
          <a:p>
            <a:pPr marL="0" indent="0" algn="just">
              <a:buNone/>
            </a:pPr>
            <a:r>
              <a:rPr lang="es-MX" sz="2800" dirty="0" smtClean="0"/>
              <a:t>Debido </a:t>
            </a:r>
            <a:r>
              <a:rPr lang="es-MX" sz="2800" dirty="0"/>
              <a:t>a los principios que rigen al derecho y que el derecho laboral tiene como </a:t>
            </a:r>
            <a:r>
              <a:rPr lang="es-MX" sz="2800" dirty="0" smtClean="0"/>
              <a:t>objetivo </a:t>
            </a:r>
            <a:r>
              <a:rPr lang="es-MX" sz="2800" dirty="0"/>
              <a:t>resolver problemas sociales que surgen de la relación entre los factores </a:t>
            </a:r>
            <a:r>
              <a:rPr lang="es-MX" sz="2800" dirty="0" smtClean="0"/>
              <a:t>del </a:t>
            </a:r>
            <a:r>
              <a:rPr lang="es-MX" sz="2800" dirty="0"/>
              <a:t>capital y el trabajo, el contrato colectivo es un instrumento jurídico que en </a:t>
            </a:r>
            <a:r>
              <a:rPr lang="es-MX" sz="2800" dirty="0" smtClean="0"/>
              <a:t>forma </a:t>
            </a:r>
            <a:r>
              <a:rPr lang="es-MX" sz="2800" dirty="0"/>
              <a:t>de </a:t>
            </a:r>
            <a:r>
              <a:rPr lang="es-MX" sz="2800" dirty="0" smtClean="0"/>
              <a:t>convenio, </a:t>
            </a:r>
            <a:r>
              <a:rPr lang="es-MX" sz="2800" dirty="0"/>
              <a:t>procura crear un equilibrio entre las partes, siendo esta la </a:t>
            </a:r>
            <a:r>
              <a:rPr lang="es-MX" sz="2800" dirty="0" smtClean="0"/>
              <a:t>razón </a:t>
            </a:r>
            <a:r>
              <a:rPr lang="es-MX" sz="2800" dirty="0"/>
              <a:t>de obligatoriedad para el patrón. </a:t>
            </a:r>
          </a:p>
          <a:p>
            <a:pPr algn="just"/>
            <a:endParaRPr lang="es-MX" sz="2800" dirty="0"/>
          </a:p>
        </p:txBody>
      </p:sp>
    </p:spTree>
    <p:extLst>
      <p:ext uri="{BB962C8B-B14F-4D97-AF65-F5344CB8AC3E}">
        <p14:creationId xmlns:p14="http://schemas.microsoft.com/office/powerpoint/2010/main" val="1006036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lnSpcReduction="10000"/>
          </a:bodyPr>
          <a:lstStyle/>
          <a:p>
            <a:pPr marL="0" indent="0" algn="just">
              <a:buNone/>
            </a:pPr>
            <a:r>
              <a:rPr lang="es-MX" dirty="0"/>
              <a:t>Esto último es lo que lo hacer ser una fuente del derecho, mas no es un producto legislativo, ya que su aplicación del contenido del contrato, está restringida a las partes que lo celebraron y no tiene aplicación generalizada. </a:t>
            </a:r>
            <a:endParaRPr lang="es-MX" dirty="0" smtClean="0"/>
          </a:p>
          <a:p>
            <a:pPr marL="0" indent="0" algn="just">
              <a:buNone/>
            </a:pPr>
            <a:endParaRPr lang="es-MX" dirty="0"/>
          </a:p>
          <a:p>
            <a:pPr marL="0" indent="0" algn="just">
              <a:buNone/>
            </a:pPr>
            <a:r>
              <a:rPr lang="es-MX" dirty="0"/>
              <a:t>Ello no quiere decir que el contrato colectivo no sea una fuente autónoma del derecho laboral, ya que tiene reconocimiento constitucional. </a:t>
            </a:r>
          </a:p>
          <a:p>
            <a:pPr marL="0" indent="0">
              <a:buNone/>
            </a:pPr>
            <a:endParaRPr lang="es-MX" dirty="0"/>
          </a:p>
        </p:txBody>
      </p:sp>
    </p:spTree>
    <p:extLst>
      <p:ext uri="{BB962C8B-B14F-4D97-AF65-F5344CB8AC3E}">
        <p14:creationId xmlns:p14="http://schemas.microsoft.com/office/powerpoint/2010/main" val="3360140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680120"/>
          </a:xfrm>
        </p:spPr>
        <p:txBody>
          <a:bodyPr>
            <a:normAutofit fontScale="90000"/>
          </a:bodyPr>
          <a:lstStyle/>
          <a:p>
            <a:r>
              <a:rPr lang="es-MX" dirty="0"/>
              <a:t>II. Contrato Ley. </a:t>
            </a:r>
          </a:p>
        </p:txBody>
      </p:sp>
      <p:sp>
        <p:nvSpPr>
          <p:cNvPr id="3" name="2 Marcador de contenido"/>
          <p:cNvSpPr>
            <a:spLocks noGrp="1"/>
          </p:cNvSpPr>
          <p:nvPr>
            <p:ph sz="quarter" idx="1"/>
          </p:nvPr>
        </p:nvSpPr>
        <p:spPr>
          <a:xfrm>
            <a:off x="301752" y="1527048"/>
            <a:ext cx="8503920" cy="4854280"/>
          </a:xfrm>
        </p:spPr>
        <p:txBody>
          <a:bodyPr>
            <a:noAutofit/>
          </a:bodyPr>
          <a:lstStyle/>
          <a:p>
            <a:pPr marL="0" indent="0">
              <a:buNone/>
            </a:pPr>
            <a:r>
              <a:rPr lang="es-MX" sz="2400" dirty="0" smtClean="0"/>
              <a:t>Fijan </a:t>
            </a:r>
            <a:r>
              <a:rPr lang="es-MX" sz="2400" dirty="0"/>
              <a:t>obligaciones de hacer y de dar de las partes; determinan el lugar de trabajo; los horarios de labores; los </a:t>
            </a:r>
            <a:r>
              <a:rPr lang="es-MX" sz="2400" dirty="0" smtClean="0"/>
              <a:t>días </a:t>
            </a:r>
            <a:r>
              <a:rPr lang="es-MX" sz="2400" dirty="0"/>
              <a:t>laborable; las prestaciones a los trabajadores; las causas de imposición de correcciones y sanciones </a:t>
            </a:r>
            <a:r>
              <a:rPr lang="es-MX" sz="2400" dirty="0" smtClean="0"/>
              <a:t> disciplinarias</a:t>
            </a:r>
            <a:r>
              <a:rPr lang="es-MX" sz="2400" dirty="0"/>
              <a:t>, etc. </a:t>
            </a:r>
          </a:p>
          <a:p>
            <a:pPr marL="0" indent="0">
              <a:buNone/>
            </a:pPr>
            <a:r>
              <a:rPr lang="es-MX" sz="2400" dirty="0" smtClean="0"/>
              <a:t>Son </a:t>
            </a:r>
            <a:r>
              <a:rPr lang="es-MX" sz="2400" dirty="0"/>
              <a:t>aquellas que aplican a todos los trabajadores, sindicalizado o no, por tanto, son de carácter positivo, en </a:t>
            </a:r>
            <a:r>
              <a:rPr lang="es-MX" sz="2400" dirty="0" smtClean="0"/>
              <a:t>cuanto </a:t>
            </a:r>
            <a:r>
              <a:rPr lang="es-MX" sz="2400" dirty="0"/>
              <a:t>que constituyen logros del gremio. </a:t>
            </a:r>
          </a:p>
          <a:p>
            <a:pPr marL="0" indent="0">
              <a:buNone/>
            </a:pPr>
            <a:r>
              <a:rPr lang="es-MX" sz="2400" dirty="0" smtClean="0"/>
              <a:t> </a:t>
            </a:r>
          </a:p>
          <a:p>
            <a:pPr marL="0" indent="0">
              <a:buNone/>
            </a:pPr>
            <a:r>
              <a:rPr lang="es-MX" sz="2400" dirty="0" smtClean="0"/>
              <a:t>Se </a:t>
            </a:r>
            <a:r>
              <a:rPr lang="es-MX" sz="2400" dirty="0"/>
              <a:t>dividen en cláusulas de </a:t>
            </a:r>
            <a:r>
              <a:rPr lang="es-MX" sz="2400" dirty="0" smtClean="0"/>
              <a:t> inclusión </a:t>
            </a:r>
            <a:r>
              <a:rPr lang="es-MX" sz="2400" dirty="0"/>
              <a:t>y de exclusión.  </a:t>
            </a:r>
          </a:p>
          <a:p>
            <a:pPr marL="0" indent="0">
              <a:buNone/>
            </a:pPr>
            <a:r>
              <a:rPr lang="es-MX" sz="2400" dirty="0" smtClean="0"/>
              <a:t> </a:t>
            </a:r>
          </a:p>
          <a:p>
            <a:pPr marL="0" indent="0">
              <a:buNone/>
            </a:pPr>
            <a:r>
              <a:rPr lang="es-MX" sz="2400" dirty="0" smtClean="0"/>
              <a:t>Ámbito </a:t>
            </a:r>
            <a:r>
              <a:rPr lang="es-MX" sz="2400" dirty="0"/>
              <a:t>o rango de aplicación. Los contratos-ley pueden celebrarse para </a:t>
            </a:r>
            <a:r>
              <a:rPr lang="es-MX" sz="2400" dirty="0" smtClean="0"/>
              <a:t> industrias </a:t>
            </a:r>
            <a:r>
              <a:rPr lang="es-MX" sz="2400" dirty="0"/>
              <a:t>de jurisdicción federal o </a:t>
            </a:r>
            <a:r>
              <a:rPr lang="es-MX" sz="2400" dirty="0" smtClean="0"/>
              <a:t>local.</a:t>
            </a:r>
            <a:endParaRPr lang="es-MX" sz="2400" dirty="0"/>
          </a:p>
        </p:txBody>
      </p:sp>
    </p:spTree>
    <p:extLst>
      <p:ext uri="{BB962C8B-B14F-4D97-AF65-F5344CB8AC3E}">
        <p14:creationId xmlns:p14="http://schemas.microsoft.com/office/powerpoint/2010/main" val="3652193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III. Coalición. </a:t>
            </a:r>
          </a:p>
        </p:txBody>
      </p:sp>
      <p:sp>
        <p:nvSpPr>
          <p:cNvPr id="3" name="2 Marcador de contenido"/>
          <p:cNvSpPr>
            <a:spLocks noGrp="1"/>
          </p:cNvSpPr>
          <p:nvPr>
            <p:ph sz="quarter" idx="1"/>
          </p:nvPr>
        </p:nvSpPr>
        <p:spPr/>
        <p:txBody>
          <a:bodyPr>
            <a:normAutofit fontScale="77500" lnSpcReduction="20000"/>
          </a:bodyPr>
          <a:lstStyle/>
          <a:p>
            <a:pPr marL="0" indent="0">
              <a:buNone/>
            </a:pPr>
            <a:r>
              <a:rPr lang="es-MX" dirty="0" smtClean="0"/>
              <a:t>La </a:t>
            </a:r>
            <a:r>
              <a:rPr lang="es-MX" dirty="0"/>
              <a:t>coalición no es un acto de libertad sindical, sino por el contrario bien puede ser </a:t>
            </a:r>
            <a:r>
              <a:rPr lang="es-MX" dirty="0" smtClean="0"/>
              <a:t>un </a:t>
            </a:r>
            <a:r>
              <a:rPr lang="es-MX" dirty="0"/>
              <a:t>acto previo a la organización sindical, por ello se le considera, como un acto </a:t>
            </a:r>
            <a:r>
              <a:rPr lang="es-MX" dirty="0" smtClean="0"/>
              <a:t>de </a:t>
            </a:r>
            <a:r>
              <a:rPr lang="es-MX" dirty="0"/>
              <a:t>pleno ejercicio de la libertad de reunión garantizada también por la </a:t>
            </a:r>
            <a:r>
              <a:rPr lang="es-MX" dirty="0" smtClean="0"/>
              <a:t>constitución</a:t>
            </a:r>
            <a:r>
              <a:rPr lang="es-MX" dirty="0"/>
              <a:t>. </a:t>
            </a:r>
          </a:p>
          <a:p>
            <a:pPr marL="0" indent="0">
              <a:buNone/>
            </a:pPr>
            <a:r>
              <a:rPr lang="es-MX" dirty="0"/>
              <a:t>La ley no determina un número específico de personas para conformar la </a:t>
            </a:r>
            <a:r>
              <a:rPr lang="es-MX" dirty="0" smtClean="0"/>
              <a:t>coalición</a:t>
            </a:r>
            <a:r>
              <a:rPr lang="es-MX" dirty="0"/>
              <a:t>, por lo que gramaticalmente se entiende que la reunión de dos o más </a:t>
            </a:r>
            <a:r>
              <a:rPr lang="es-MX" dirty="0" smtClean="0"/>
              <a:t>implica </a:t>
            </a:r>
            <a:r>
              <a:rPr lang="es-MX" dirty="0"/>
              <a:t>la existencia de una coalición. </a:t>
            </a:r>
            <a:endParaRPr lang="es-MX" dirty="0" smtClean="0"/>
          </a:p>
          <a:p>
            <a:pPr marL="0" indent="0">
              <a:buNone/>
            </a:pPr>
            <a:r>
              <a:rPr lang="es-MX" dirty="0" smtClean="0"/>
              <a:t>En </a:t>
            </a:r>
            <a:r>
              <a:rPr lang="es-MX" dirty="0"/>
              <a:t>razón del derecho de colación, los </a:t>
            </a:r>
            <a:r>
              <a:rPr lang="es-MX" dirty="0" smtClean="0"/>
              <a:t>trabajadores </a:t>
            </a:r>
            <a:r>
              <a:rPr lang="es-MX" dirty="0"/>
              <a:t>no sindicalizados pueden presentar pliego de peticiones a su patrón, </a:t>
            </a:r>
            <a:r>
              <a:rPr lang="es-MX" dirty="0" smtClean="0"/>
              <a:t>celebrar </a:t>
            </a:r>
            <a:r>
              <a:rPr lang="es-MX" dirty="0"/>
              <a:t>contrato colectivo e ir a la huelga. Esto es así, ya que la ley no ha </a:t>
            </a:r>
            <a:r>
              <a:rPr lang="es-MX" dirty="0" smtClean="0"/>
              <a:t>reservado </a:t>
            </a:r>
            <a:r>
              <a:rPr lang="es-MX" dirty="0"/>
              <a:t>el derecho de huelga a los trabajadores sindicalizados.</a:t>
            </a:r>
          </a:p>
        </p:txBody>
      </p:sp>
    </p:spTree>
    <p:extLst>
      <p:ext uri="{BB962C8B-B14F-4D97-AF65-F5344CB8AC3E}">
        <p14:creationId xmlns:p14="http://schemas.microsoft.com/office/powerpoint/2010/main" val="3019019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1815882"/>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sz="2800" b="1" dirty="0">
              <a:latin typeface="Arial" pitchFamily="34" charset="0"/>
              <a:cs typeface="Arial" pitchFamily="34" charset="0"/>
            </a:endParaRPr>
          </a:p>
          <a:p>
            <a:r>
              <a:rPr lang="es-ES" sz="2800" b="1" dirty="0" smtClean="0">
                <a:latin typeface="Arial" pitchFamily="34" charset="0"/>
                <a:cs typeface="Arial" pitchFamily="34" charset="0"/>
              </a:rPr>
              <a:t>(Establecer referencias bibliográficas. ( mínimo 3)</a:t>
            </a:r>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260648"/>
            <a:ext cx="8208663" cy="6924973"/>
          </a:xfrm>
          <a:prstGeom prst="rect">
            <a:avLst/>
          </a:prstGeom>
          <a:noFill/>
        </p:spPr>
        <p:txBody>
          <a:bodyPr wrap="square" rtlCol="0">
            <a:spAutoFit/>
          </a:bodyPr>
          <a:lstStyle/>
          <a:p>
            <a:pPr algn="just"/>
            <a:r>
              <a:rPr lang="es-MX" sz="2800" b="1" dirty="0">
                <a:latin typeface="Arial" pitchFamily="34" charset="0"/>
                <a:cs typeface="Arial" pitchFamily="34" charset="0"/>
              </a:rPr>
              <a:t>Tema:1.2  instituciones que comprende</a:t>
            </a:r>
            <a:endParaRPr lang="es-MX" sz="2800" b="1"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b="1" dirty="0" smtClean="0">
                <a:latin typeface="Arial" pitchFamily="34" charset="0"/>
                <a:cs typeface="Arial" pitchFamily="34" charset="0"/>
              </a:rPr>
              <a:t>El derecho colectivo, corresponde al grupo de trabajadores como clase social constituido mediante asociaciones para la defensa de sus intereses laborales, por lo que la ley reconoce a diversas instituciones o formas en que los trabajadores harán valer sus derechos frente al dueño del capital o patrón.</a:t>
            </a:r>
            <a:endParaRPr lang="es-MX" sz="2000" b="1" dirty="0" smtClean="0">
              <a:latin typeface="Arial" pitchFamily="34" charset="0"/>
              <a:cs typeface="Arial" pitchFamily="34" charset="0"/>
            </a:endParaRPr>
          </a:p>
          <a:p>
            <a:pPr marL="342900" indent="-342900" algn="just">
              <a:lnSpc>
                <a:spcPct val="150000"/>
              </a:lnSpc>
              <a:buFont typeface="Arial" pitchFamily="34" charset="0"/>
              <a:buChar char="•"/>
            </a:pPr>
            <a:r>
              <a:rPr lang="en-US" sz="2000" b="1" dirty="0">
                <a:latin typeface="Arial" pitchFamily="34" charset="0"/>
                <a:cs typeface="Arial" pitchFamily="34" charset="0"/>
              </a:rPr>
              <a:t>The collective right, corresponds to the group of workers as a class constituted by associations for the defense of their occupational interests, so that the law recognizes various institutions or forms in which workers will assert their rights against the owner or master of capital.</a:t>
            </a:r>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 </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3568" y="1124744"/>
            <a:ext cx="7272808" cy="3600986"/>
          </a:xfrm>
          <a:prstGeom prst="rect">
            <a:avLst/>
          </a:prstGeom>
        </p:spPr>
        <p:txBody>
          <a:bodyPr wrap="square">
            <a:spAutoFit/>
          </a:bodyPr>
          <a:lstStyle/>
          <a:p>
            <a:pPr lvl="0" algn="just"/>
            <a:r>
              <a:rPr lang="es-MX" sz="2000" b="1" dirty="0">
                <a:solidFill>
                  <a:prstClr val="black"/>
                </a:solidFill>
                <a:latin typeface="Arial" pitchFamily="34" charset="0"/>
                <a:cs typeface="Arial" pitchFamily="34" charset="0"/>
              </a:rPr>
              <a:t> </a:t>
            </a:r>
            <a:r>
              <a:rPr lang="es-MX" sz="2800" b="1" dirty="0">
                <a:solidFill>
                  <a:prstClr val="black"/>
                </a:solidFill>
                <a:latin typeface="Arial" pitchFamily="34" charset="0"/>
                <a:cs typeface="Arial" pitchFamily="34" charset="0"/>
              </a:rPr>
              <a:t>Palabras clave: (</a:t>
            </a:r>
            <a:r>
              <a:rPr lang="es-MX" sz="2800" b="1" dirty="0" err="1">
                <a:solidFill>
                  <a:prstClr val="black"/>
                </a:solidFill>
                <a:latin typeface="Arial" pitchFamily="34" charset="0"/>
                <a:cs typeface="Arial" pitchFamily="34" charset="0"/>
              </a:rPr>
              <a:t>keywords</a:t>
            </a:r>
            <a:r>
              <a:rPr lang="es-MX" sz="2800" b="1" dirty="0">
                <a:solidFill>
                  <a:prstClr val="black"/>
                </a:solidFill>
                <a:latin typeface="Arial" pitchFamily="34" charset="0"/>
                <a:cs typeface="Arial" pitchFamily="34" charset="0"/>
              </a:rPr>
              <a:t>)</a:t>
            </a:r>
          </a:p>
          <a:p>
            <a:pPr lvl="0" algn="just"/>
            <a:endParaRPr lang="es-MX" sz="2000" b="1" dirty="0">
              <a:solidFill>
                <a:prstClr val="black"/>
              </a:solidFill>
              <a:latin typeface="Arial" pitchFamily="34" charset="0"/>
              <a:cs typeface="Arial" pitchFamily="34" charset="0"/>
            </a:endParaRPr>
          </a:p>
          <a:p>
            <a:pPr marL="342900" lvl="0" indent="-342900" algn="just">
              <a:lnSpc>
                <a:spcPct val="150000"/>
              </a:lnSpc>
              <a:buFont typeface="Arial" pitchFamily="34" charset="0"/>
              <a:buChar char="•"/>
            </a:pPr>
            <a:r>
              <a:rPr lang="es-MX" sz="2000" b="1" dirty="0" smtClean="0">
                <a:solidFill>
                  <a:prstClr val="black"/>
                </a:solidFill>
                <a:latin typeface="Arial" pitchFamily="34" charset="0"/>
                <a:cs typeface="Arial" pitchFamily="34" charset="0"/>
              </a:rPr>
              <a:t>Derecho de clase, organización, defensa de intereses, patrón.</a:t>
            </a:r>
          </a:p>
          <a:p>
            <a:pPr lvl="0" algn="just">
              <a:lnSpc>
                <a:spcPct val="150000"/>
              </a:lnSpc>
            </a:pPr>
            <a:endParaRPr lang="es-MX" sz="2000" b="1" dirty="0">
              <a:solidFill>
                <a:prstClr val="black"/>
              </a:solidFill>
              <a:latin typeface="Arial" pitchFamily="34" charset="0"/>
              <a:cs typeface="Arial" pitchFamily="34" charset="0"/>
            </a:endParaRPr>
          </a:p>
          <a:p>
            <a:pPr marL="342900" lvl="0" indent="-342900" algn="just">
              <a:lnSpc>
                <a:spcPct val="150000"/>
              </a:lnSpc>
              <a:buFont typeface="Arial" pitchFamily="34" charset="0"/>
              <a:buChar char="•"/>
            </a:pPr>
            <a:r>
              <a:rPr lang="en-US" sz="2000" b="1" dirty="0" smtClean="0">
                <a:solidFill>
                  <a:prstClr val="black"/>
                </a:solidFill>
                <a:latin typeface="Arial" pitchFamily="34" charset="0"/>
                <a:cs typeface="Arial" pitchFamily="34" charset="0"/>
              </a:rPr>
              <a:t> </a:t>
            </a:r>
            <a:r>
              <a:rPr lang="en-US" sz="2000" b="1" dirty="0">
                <a:solidFill>
                  <a:prstClr val="black"/>
                </a:solidFill>
                <a:latin typeface="Arial" pitchFamily="34" charset="0"/>
                <a:cs typeface="Arial" pitchFamily="34" charset="0"/>
              </a:rPr>
              <a:t>Law class, organization, advocacy, pattern</a:t>
            </a:r>
            <a:endParaRPr lang="es-ES" sz="2000" b="1" dirty="0" smtClean="0">
              <a:solidFill>
                <a:prstClr val="black"/>
              </a:solidFill>
              <a:latin typeface="Arial" pitchFamily="34" charset="0"/>
              <a:cs typeface="Arial" pitchFamily="34" charset="0"/>
            </a:endParaRPr>
          </a:p>
          <a:p>
            <a:pPr marL="342900" lvl="0" indent="-342900" algn="just">
              <a:lnSpc>
                <a:spcPct val="150000"/>
              </a:lnSpc>
              <a:buFont typeface="Arial" pitchFamily="34" charset="0"/>
              <a:buChar char="•"/>
            </a:pPr>
            <a:endParaRPr lang="es-ES" sz="2000" b="1" dirty="0" smtClean="0">
              <a:solidFill>
                <a:prstClr val="black"/>
              </a:solidFill>
              <a:latin typeface="Arial" pitchFamily="34" charset="0"/>
              <a:cs typeface="Arial" pitchFamily="34" charset="0"/>
            </a:endParaRPr>
          </a:p>
          <a:p>
            <a:pPr marL="342900" lvl="0" indent="-342900" algn="just">
              <a:lnSpc>
                <a:spcPct val="150000"/>
              </a:lnSpc>
              <a:buFont typeface="Arial" pitchFamily="34" charset="0"/>
              <a:buChar char="•"/>
            </a:pPr>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152774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31532" y="1484784"/>
            <a:ext cx="7632848" cy="3539430"/>
          </a:xfrm>
          <a:prstGeom prst="rect">
            <a:avLst/>
          </a:prstGeom>
          <a:noFill/>
        </p:spPr>
        <p:txBody>
          <a:bodyPr wrap="square" rtlCol="0">
            <a:spAutoFit/>
          </a:bodyPr>
          <a:lstStyle/>
          <a:p>
            <a:r>
              <a:rPr lang="es-MX" sz="2800" b="1" dirty="0" smtClean="0">
                <a:latin typeface="Arial" pitchFamily="34" charset="0"/>
                <a:cs typeface="Arial" pitchFamily="34" charset="0"/>
              </a:rPr>
              <a:t>Objetivo General: </a:t>
            </a:r>
            <a:r>
              <a:rPr lang="es-MX" sz="2800" b="1" dirty="0">
                <a:latin typeface="Arial" pitchFamily="34" charset="0"/>
                <a:cs typeface="Arial" pitchFamily="34" charset="0"/>
              </a:rPr>
              <a:t>El alumno distinguirá, analizará y explicará que es un sindicato y una coalición, sus formas de constitución y las causas de terminación de las relaciones colectivas de trabajo; asimismo expondrá y delimitara las fuentes de las relaciones laborales y la función entre patrón, agremiados y Estado.</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764704"/>
            <a:ext cx="8280920" cy="4832092"/>
          </a:xfrm>
          <a:prstGeom prst="rect">
            <a:avLst/>
          </a:prstGeom>
          <a:noFill/>
        </p:spPr>
        <p:txBody>
          <a:bodyPr wrap="square" rtlCol="0">
            <a:spAutoFit/>
          </a:bodyPr>
          <a:lstStyle/>
          <a:p>
            <a:r>
              <a:rPr lang="es-MX" sz="2800" b="1" dirty="0">
                <a:latin typeface="Arial" pitchFamily="34" charset="0"/>
                <a:cs typeface="Arial" pitchFamily="34" charset="0"/>
              </a:rPr>
              <a:t>Nombre de la </a:t>
            </a:r>
            <a:r>
              <a:rPr lang="es-MX" sz="2800" b="1" dirty="0">
                <a:latin typeface="Arial" pitchFamily="34" charset="0"/>
                <a:cs typeface="Arial" pitchFamily="34" charset="0"/>
              </a:rPr>
              <a:t>unidad</a:t>
            </a:r>
            <a:r>
              <a:rPr lang="es-MX" sz="2800" b="1" dirty="0" smtClean="0">
                <a:latin typeface="Arial" pitchFamily="34" charset="0"/>
                <a:cs typeface="Arial" pitchFamily="34" charset="0"/>
              </a:rPr>
              <a:t>:  </a:t>
            </a:r>
            <a:r>
              <a:rPr lang="es-MX" sz="2800" b="1" dirty="0">
                <a:latin typeface="Arial" pitchFamily="34" charset="0"/>
                <a:cs typeface="Arial" pitchFamily="34" charset="0"/>
              </a:rPr>
              <a:t>DERECHO COLECTIVO.</a:t>
            </a: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ctr"/>
            <a:r>
              <a:rPr lang="es-MX" sz="2800" dirty="0" smtClean="0">
                <a:latin typeface="Arial" pitchFamily="34" charset="0"/>
                <a:cs typeface="Arial" pitchFamily="34" charset="0"/>
              </a:rPr>
              <a:t>UNIDAD I</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endParaRPr lang="es-MX" sz="2800" b="1" dirty="0">
              <a:latin typeface="Arial" pitchFamily="34" charset="0"/>
              <a:cs typeface="Arial" pitchFamily="34" charset="0"/>
            </a:endParaRPr>
          </a:p>
          <a:p>
            <a:r>
              <a:rPr lang="es-MX" sz="2800" dirty="0">
                <a:latin typeface="Arial" pitchFamily="34" charset="0"/>
                <a:cs typeface="Arial" pitchFamily="34" charset="0"/>
              </a:rPr>
              <a:t>El alumno conocerá y diferenciará que instituciones comprende el derecho colectivo</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4708981"/>
          </a:xfrm>
          <a:prstGeom prst="rect">
            <a:avLst/>
          </a:prstGeom>
          <a:noFill/>
        </p:spPr>
        <p:txBody>
          <a:bodyPr wrap="square" rtlCol="0">
            <a:spAutoFit/>
          </a:bodyPr>
          <a:lstStyle/>
          <a:p>
            <a:r>
              <a:rPr lang="es-MX" sz="2800" b="1" dirty="0" smtClean="0">
                <a:latin typeface="Arial" pitchFamily="34" charset="0"/>
                <a:cs typeface="Arial" pitchFamily="34" charset="0"/>
              </a:rPr>
              <a:t>Tema</a:t>
            </a:r>
            <a:r>
              <a:rPr lang="es-MX" sz="2800" b="1" dirty="0" smtClean="0">
                <a:latin typeface="Arial" pitchFamily="34" charset="0"/>
                <a:cs typeface="Arial" pitchFamily="34" charset="0"/>
              </a:rPr>
              <a:t>: Derecho Colectivo</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400" dirty="0" smtClean="0">
                <a:latin typeface="Arial" pitchFamily="34" charset="0"/>
                <a:cs typeface="Arial" pitchFamily="34" charset="0"/>
              </a:rPr>
              <a:t>1.2  Instituciones </a:t>
            </a:r>
            <a:r>
              <a:rPr lang="es-MX" sz="2400" dirty="0">
                <a:latin typeface="Arial" pitchFamily="34" charset="0"/>
                <a:cs typeface="Arial" pitchFamily="34" charset="0"/>
              </a:rPr>
              <a:t>que comprende</a:t>
            </a:r>
            <a:endParaRPr lang="es-MX" sz="2400"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Introducción</a:t>
            </a:r>
            <a:r>
              <a:rPr lang="es-MX" sz="2800" b="1" dirty="0" smtClean="0">
                <a:latin typeface="Arial" pitchFamily="34" charset="0"/>
                <a:cs typeface="Arial" pitchFamily="34" charset="0"/>
              </a:rPr>
              <a:t>: el alu</a:t>
            </a:r>
            <a:r>
              <a:rPr lang="es-MX" sz="2800" b="1" dirty="0" smtClean="0">
                <a:latin typeface="Arial" pitchFamily="34" charset="0"/>
                <a:cs typeface="Arial" pitchFamily="34" charset="0"/>
              </a:rPr>
              <a:t>mno comprenderá el concepto de derecho colectivo y  a las instituciones que se derivan de este derecho, la importancia de cada una de ellas, así como la organización de los derechos laborales de la clase trabajadora  </a:t>
            </a:r>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a:t>DERECHO COLECTIVO DEL TRABAJO</a:t>
            </a:r>
          </a:p>
        </p:txBody>
      </p:sp>
      <p:sp>
        <p:nvSpPr>
          <p:cNvPr id="4" name="2 Subtítulo"/>
          <p:cNvSpPr>
            <a:spLocks noGrp="1"/>
          </p:cNvSpPr>
          <p:nvPr>
            <p:ph sz="quarter" idx="1"/>
          </p:nvPr>
        </p:nvSpPr>
        <p:spPr>
          <a:xfrm>
            <a:off x="611560" y="1988840"/>
            <a:ext cx="7920880" cy="3486128"/>
          </a:xfrm>
        </p:spPr>
        <p:txBody>
          <a:bodyPr>
            <a:normAutofit/>
          </a:bodyPr>
          <a:lstStyle/>
          <a:p>
            <a:pPr marL="0" indent="0" algn="just">
              <a:buNone/>
            </a:pPr>
            <a:r>
              <a:rPr lang="es-MX" sz="3200" dirty="0" smtClean="0">
                <a:latin typeface="Arial Rounded MT Bold" pitchFamily="34" charset="0"/>
                <a:cs typeface="Aharoni" pitchFamily="2" charset="-79"/>
              </a:rPr>
              <a:t>Es </a:t>
            </a:r>
            <a:r>
              <a:rPr lang="es-MX" sz="3200" dirty="0">
                <a:latin typeface="Arial Rounded MT Bold" pitchFamily="34" charset="0"/>
                <a:cs typeface="Aharoni" pitchFamily="2" charset="-79"/>
              </a:rPr>
              <a:t>un derecho que hace </a:t>
            </a:r>
            <a:r>
              <a:rPr lang="es-MX" sz="3200" dirty="0" smtClean="0">
                <a:latin typeface="Arial Rounded MT Bold" pitchFamily="34" charset="0"/>
                <a:cs typeface="Aharoni" pitchFamily="2" charset="-79"/>
              </a:rPr>
              <a:t>referencia </a:t>
            </a:r>
            <a:r>
              <a:rPr lang="es-MX" sz="3200" dirty="0">
                <a:latin typeface="Arial Rounded MT Bold" pitchFamily="34" charset="0"/>
                <a:cs typeface="Aharoni" pitchFamily="2" charset="-79"/>
              </a:rPr>
              <a:t>exclusivamente a los grupos sociales, ya de trabajadores o patrones y </a:t>
            </a:r>
            <a:r>
              <a:rPr lang="es-MX" sz="3200" dirty="0" smtClean="0">
                <a:latin typeface="Arial Rounded MT Bold" pitchFamily="34" charset="0"/>
                <a:cs typeface="Aharoni" pitchFamily="2" charset="-79"/>
              </a:rPr>
              <a:t>que </a:t>
            </a:r>
            <a:r>
              <a:rPr lang="es-MX" sz="3200" dirty="0">
                <a:latin typeface="Arial Rounded MT Bold" pitchFamily="34" charset="0"/>
                <a:cs typeface="Aharoni" pitchFamily="2" charset="-79"/>
              </a:rPr>
              <a:t>tiene como objeto garantizar la defensa de los derechos laborales de grupos </a:t>
            </a:r>
            <a:r>
              <a:rPr lang="es-MX" sz="3200" dirty="0" smtClean="0">
                <a:latin typeface="Arial Rounded MT Bold" pitchFamily="34" charset="0"/>
                <a:cs typeface="Aharoni" pitchFamily="2" charset="-79"/>
              </a:rPr>
              <a:t>de </a:t>
            </a:r>
            <a:r>
              <a:rPr lang="es-MX" sz="3200" dirty="0">
                <a:latin typeface="Arial Rounded MT Bold" pitchFamily="34" charset="0"/>
                <a:cs typeface="Aharoni" pitchFamily="2" charset="-79"/>
              </a:rPr>
              <a:t>obreros. </a:t>
            </a:r>
          </a:p>
          <a:p>
            <a:pPr algn="just"/>
            <a:endParaRPr lang="es-MX" sz="3200" dirty="0">
              <a:latin typeface="Arial Rounded MT Bold" pitchFamily="34" charset="0"/>
              <a:cs typeface="Aharoni" pitchFamily="2" charset="-79"/>
            </a:endParaRPr>
          </a:p>
        </p:txBody>
      </p:sp>
    </p:spTree>
    <p:extLst>
      <p:ext uri="{BB962C8B-B14F-4D97-AF65-F5344CB8AC3E}">
        <p14:creationId xmlns:p14="http://schemas.microsoft.com/office/powerpoint/2010/main" val="2149208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824136"/>
          </a:xfrm>
        </p:spPr>
        <p:txBody>
          <a:bodyPr>
            <a:noAutofit/>
          </a:bodyPr>
          <a:lstStyle/>
          <a:p>
            <a:r>
              <a:rPr lang="es-MX" sz="2800" dirty="0" smtClean="0"/>
              <a:t>CARACTERÍSTICAS DEL DERECHO COLECTIVO DEL TRABAJO</a:t>
            </a:r>
            <a:endParaRPr lang="es-MX" sz="2800" dirty="0"/>
          </a:p>
        </p:txBody>
      </p:sp>
      <p:sp>
        <p:nvSpPr>
          <p:cNvPr id="3" name="2 Marcador de contenido"/>
          <p:cNvSpPr>
            <a:spLocks noGrp="1"/>
          </p:cNvSpPr>
          <p:nvPr>
            <p:ph sz="quarter" idx="1"/>
          </p:nvPr>
        </p:nvSpPr>
        <p:spPr>
          <a:xfrm>
            <a:off x="323528" y="1700808"/>
            <a:ext cx="8503920" cy="4572000"/>
          </a:xfrm>
        </p:spPr>
        <p:txBody>
          <a:bodyPr>
            <a:normAutofit fontScale="92500" lnSpcReduction="20000"/>
          </a:bodyPr>
          <a:lstStyle/>
          <a:p>
            <a:pPr algn="just"/>
            <a:r>
              <a:rPr lang="es-MX" dirty="0"/>
              <a:t>Constituye un medio para lograr el equilibrio entre trabajadores y patrones, </a:t>
            </a:r>
            <a:r>
              <a:rPr lang="es-MX" dirty="0" smtClean="0"/>
              <a:t>eliminando </a:t>
            </a:r>
            <a:r>
              <a:rPr lang="es-MX" dirty="0"/>
              <a:t>la inferioridad de estos últimos, derivada de su carencia de </a:t>
            </a:r>
            <a:r>
              <a:rPr lang="es-MX" dirty="0" smtClean="0"/>
              <a:t>capital, logrando </a:t>
            </a:r>
            <a:r>
              <a:rPr lang="es-MX" dirty="0"/>
              <a:t>colocar a aquellos en una situación de igualdad para la concertación de </a:t>
            </a:r>
            <a:r>
              <a:rPr lang="es-MX" dirty="0" smtClean="0"/>
              <a:t>las </a:t>
            </a:r>
            <a:r>
              <a:rPr lang="es-MX" dirty="0"/>
              <a:t>condiciones de trabajo. </a:t>
            </a:r>
          </a:p>
          <a:p>
            <a:pPr algn="just"/>
            <a:r>
              <a:rPr lang="es-MX" dirty="0"/>
              <a:t>Acepta la licitud del empleo de medios de acción directa. Procura la solución </a:t>
            </a:r>
            <a:r>
              <a:rPr lang="es-MX" dirty="0" smtClean="0"/>
              <a:t>pacífica </a:t>
            </a:r>
            <a:r>
              <a:rPr lang="es-MX" dirty="0"/>
              <a:t>entre trabajadores y empleadores de los conflictos de intereses colectivos </a:t>
            </a:r>
            <a:r>
              <a:rPr lang="es-MX" dirty="0" smtClean="0"/>
              <a:t> y </a:t>
            </a:r>
            <a:r>
              <a:rPr lang="es-MX" dirty="0"/>
              <a:t>por lo tanto, la consecución de un estado de paz laboral. </a:t>
            </a:r>
          </a:p>
          <a:p>
            <a:pPr algn="just"/>
            <a:endParaRPr lang="es-MX" dirty="0"/>
          </a:p>
        </p:txBody>
      </p:sp>
    </p:spTree>
    <p:extLst>
      <p:ext uri="{BB962C8B-B14F-4D97-AF65-F5344CB8AC3E}">
        <p14:creationId xmlns:p14="http://schemas.microsoft.com/office/powerpoint/2010/main" val="1646070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92500" lnSpcReduction="10000"/>
          </a:bodyPr>
          <a:lstStyle/>
          <a:p>
            <a:r>
              <a:rPr lang="es-MX" dirty="0"/>
              <a:t>El derecho colectivo del trabajo reconoce la existencia de una nueva fuente del </a:t>
            </a:r>
            <a:r>
              <a:rPr lang="es-MX" dirty="0" smtClean="0"/>
              <a:t>derecho</a:t>
            </a:r>
            <a:r>
              <a:rPr lang="es-MX" dirty="0"/>
              <a:t>, por la vía de los convenios colectivos del trabajo, representando una </a:t>
            </a:r>
            <a:r>
              <a:rPr lang="es-MX" dirty="0" smtClean="0"/>
              <a:t>garantía </a:t>
            </a:r>
            <a:r>
              <a:rPr lang="es-MX" dirty="0"/>
              <a:t>de libertad. </a:t>
            </a:r>
            <a:endParaRPr lang="es-MX" dirty="0" smtClean="0"/>
          </a:p>
          <a:p>
            <a:pPr marL="0" indent="0">
              <a:buNone/>
            </a:pPr>
            <a:endParaRPr lang="es-MX" dirty="0" smtClean="0"/>
          </a:p>
          <a:p>
            <a:r>
              <a:rPr lang="es-MX" dirty="0" smtClean="0"/>
              <a:t>En </a:t>
            </a:r>
            <a:r>
              <a:rPr lang="es-MX" dirty="0"/>
              <a:t>el derecho colectivo del trabajo se da la existencia de lo </a:t>
            </a:r>
            <a:r>
              <a:rPr lang="es-MX" dirty="0" smtClean="0"/>
              <a:t>que </a:t>
            </a:r>
            <a:r>
              <a:rPr lang="es-MX" dirty="0"/>
              <a:t>se conoce como “</a:t>
            </a:r>
            <a:r>
              <a:rPr lang="es-MX" dirty="0" err="1"/>
              <a:t>triangularidad</a:t>
            </a:r>
            <a:r>
              <a:rPr lang="es-MX" dirty="0"/>
              <a:t>” o “teoría de la unidad indisociable”, que </a:t>
            </a:r>
            <a:r>
              <a:rPr lang="es-MX" dirty="0" smtClean="0"/>
              <a:t>sostiene </a:t>
            </a:r>
            <a:r>
              <a:rPr lang="es-MX" dirty="0"/>
              <a:t>la fusión al derecho del trabajo en tres instituciones: </a:t>
            </a:r>
          </a:p>
          <a:p>
            <a:endParaRPr lang="es-MX" dirty="0"/>
          </a:p>
        </p:txBody>
      </p:sp>
    </p:spTree>
    <p:extLst>
      <p:ext uri="{BB962C8B-B14F-4D97-AF65-F5344CB8AC3E}">
        <p14:creationId xmlns:p14="http://schemas.microsoft.com/office/powerpoint/2010/main" val="111177578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1117</Words>
  <Application>Microsoft Office PowerPoint</Application>
  <PresentationFormat>Presentación en pantalla (4:3)</PresentationFormat>
  <Paragraphs>80</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DERECHO COLECTIVO DEL TRABAJO</vt:lpstr>
      <vt:lpstr>CARACTERÍSTICAS DEL DERECHO COLECTIVO DEL TRABAJO</vt:lpstr>
      <vt:lpstr>Presentación de PowerPoint</vt:lpstr>
      <vt:lpstr>    Instituciones: </vt:lpstr>
      <vt:lpstr>Instituciones:</vt:lpstr>
      <vt:lpstr>Instituciones:</vt:lpstr>
      <vt:lpstr>Naturaleza jurídica del CCT</vt:lpstr>
      <vt:lpstr>Presentación de PowerPoint</vt:lpstr>
      <vt:lpstr>II. Contrato Ley. </vt:lpstr>
      <vt:lpstr>III. Coalición.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Anel</cp:lastModifiedBy>
  <cp:revision>22</cp:revision>
  <dcterms:created xsi:type="dcterms:W3CDTF">2012-08-07T16:35:15Z</dcterms:created>
  <dcterms:modified xsi:type="dcterms:W3CDTF">2014-03-24T21:05:44Z</dcterms:modified>
</cp:coreProperties>
</file>